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layfair Display"/>
      <p:regular r:id="rId18"/>
      <p:bold r:id="rId19"/>
      <p:italic r:id="rId20"/>
      <p:boldItalic r:id="rId21"/>
    </p:embeddedFont>
    <p:embeddedFont>
      <p:font typeface="Lato"/>
      <p:regular r:id="rId22"/>
      <p:bold r:id="rId23"/>
      <p:italic r:id="rId24"/>
      <p:boldItalic r:id="rId25"/>
    </p:embeddedFont>
    <p:embeddedFont>
      <p:font typeface="Merriweather"/>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fairDisplay-italic.fntdata"/><Relationship Id="rId22" Type="http://schemas.openxmlformats.org/officeDocument/2006/relationships/font" Target="fonts/Lato-regular.fntdata"/><Relationship Id="rId21" Type="http://schemas.openxmlformats.org/officeDocument/2006/relationships/font" Target="fonts/PlayfairDisplay-boldItalic.fntdata"/><Relationship Id="rId24" Type="http://schemas.openxmlformats.org/officeDocument/2006/relationships/font" Target="fonts/Lato-italic.fntdata"/><Relationship Id="rId23"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regular.fntdata"/><Relationship Id="rId25" Type="http://schemas.openxmlformats.org/officeDocument/2006/relationships/font" Target="fonts/Lato-boldItalic.fntdata"/><Relationship Id="rId28" Type="http://schemas.openxmlformats.org/officeDocument/2006/relationships/font" Target="fonts/Merriweather-italic.fntdata"/><Relationship Id="rId27"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layfairDisplay-bold.fntdata"/><Relationship Id="rId18" Type="http://schemas.openxmlformats.org/officeDocument/2006/relationships/font" Target="fonts/PlayfairDisplay-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aed4664576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aed4664576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aed4664576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aed4664576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aed4664576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aed4664576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aed4664576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aed4664576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aed4664576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aed4664576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aed466457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aed466457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aed4664576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aed466457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aed466457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aed466457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aed4664576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aed4664576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aed4664576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aed4664576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aed4664576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aed4664576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3" name="Google Shape;13;p2"/>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Google Shape;14;p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p:nvPr>
            <p:ph idx="1" type="body"/>
          </p:nvPr>
        </p:nvSpPr>
        <p:spPr>
          <a:xfrm>
            <a:off x="311700" y="291945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5" name="Shape 15"/>
        <p:cNvGrpSpPr/>
        <p:nvPr/>
      </p:nvGrpSpPr>
      <p:grpSpPr>
        <a:xfrm>
          <a:off x="0" y="0"/>
          <a:ext cx="0" cy="0"/>
          <a:chOff x="0" y="0"/>
          <a:chExt cx="0" cy="0"/>
        </a:xfrm>
      </p:grpSpPr>
      <p:sp>
        <p:nvSpPr>
          <p:cNvPr id="16" name="Google Shape;16;p3"/>
          <p:cNvSpPr txBox="1"/>
          <p:nvPr>
            <p:ph type="title"/>
          </p:nvPr>
        </p:nvSpPr>
        <p:spPr>
          <a:xfrm>
            <a:off x="509550" y="1423875"/>
            <a:ext cx="8124900" cy="17982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 name="Google Shape;17;p3"/>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0" name="Google Shape;30;p6"/>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91378"/>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37" name="Google Shape;37;p8"/>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9"/>
          <p:cNvSpPr txBox="1"/>
          <p:nvPr>
            <p:ph type="title"/>
          </p:nvPr>
        </p:nvSpPr>
        <p:spPr>
          <a:xfrm>
            <a:off x="265500" y="1107950"/>
            <a:ext cx="4045200" cy="16836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8452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90250" y="468100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verywellmind.com/what-is-object-permanence-2795405" TargetMode="External"/><Relationship Id="rId4" Type="http://schemas.openxmlformats.org/officeDocument/2006/relationships/hyperlink" Target="https://www.verywellmind.com/what-is-object-permanence-279540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096250" y="1627200"/>
            <a:ext cx="2951400" cy="1584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Growth and Development </a:t>
            </a:r>
            <a:endParaRPr/>
          </a:p>
        </p:txBody>
      </p:sp>
      <p:sp>
        <p:nvSpPr>
          <p:cNvPr id="60" name="Google Shape;60;p13"/>
          <p:cNvSpPr txBox="1"/>
          <p:nvPr>
            <p:ph idx="1" type="subTitle"/>
          </p:nvPr>
        </p:nvSpPr>
        <p:spPr>
          <a:xfrm>
            <a:off x="3096363" y="3266930"/>
            <a:ext cx="2951400" cy="701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By: Taylor Brooks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158250" y="391350"/>
            <a:ext cx="86742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Erikson’s Theory of Eight Stages of Life cont.</a:t>
            </a:r>
            <a:endParaRPr/>
          </a:p>
        </p:txBody>
      </p:sp>
      <p:sp>
        <p:nvSpPr>
          <p:cNvPr id="126" name="Google Shape;126;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000000"/>
                </a:solidFill>
              </a:rPr>
              <a:t>5</a:t>
            </a:r>
            <a:r>
              <a:rPr b="1" lang="en" sz="1200">
                <a:solidFill>
                  <a:srgbClr val="000000"/>
                </a:solidFill>
              </a:rPr>
              <a:t>. Identity vs. Role Confusion </a:t>
            </a:r>
            <a:r>
              <a:rPr lang="en" sz="1200">
                <a:solidFill>
                  <a:srgbClr val="000000"/>
                </a:solidFill>
              </a:rPr>
              <a:t>(adolescence: ages 12 to 18 years old)-</a:t>
            </a:r>
            <a:endParaRPr sz="1200">
              <a:solidFill>
                <a:srgbClr val="000000"/>
              </a:solidFill>
            </a:endParaRPr>
          </a:p>
          <a:p>
            <a:pPr indent="0" lvl="0" marL="0" rtl="0" algn="l">
              <a:spcBef>
                <a:spcPts val="1600"/>
              </a:spcBef>
              <a:spcAft>
                <a:spcPts val="1600"/>
              </a:spcAft>
              <a:buNone/>
            </a:pPr>
            <a:r>
              <a:rPr lang="en" sz="1200">
                <a:solidFill>
                  <a:srgbClr val="666666"/>
                </a:solidFill>
              </a:rPr>
              <a:t>During adolescence, the task is to try out several roles and form a unique identity. Acquiring a sense of identity is essential for making later adult decisions such as occupation or marriage partner. New social demands, opportunities, and conflicts arise in relation to emergent identity and separation from family. The question answered at this stage is “Who am I, and what are my beliefs, feelings and attitudes?” </a:t>
            </a:r>
            <a:endParaRPr sz="1200">
              <a:solidFill>
                <a:srgbClr val="666666"/>
              </a:solidFill>
            </a:endParaRPr>
          </a:p>
        </p:txBody>
      </p:sp>
      <p:sp>
        <p:nvSpPr>
          <p:cNvPr id="127" name="Google Shape;127;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000000"/>
                </a:solidFill>
              </a:rPr>
              <a:t>6. Intimacy vs. Isolation</a:t>
            </a:r>
            <a:r>
              <a:rPr lang="en" sz="1200">
                <a:solidFill>
                  <a:srgbClr val="000000"/>
                </a:solidFill>
              </a:rPr>
              <a:t> (young adulthood: ages 18-35 years)-</a:t>
            </a:r>
            <a:endParaRPr sz="1200">
              <a:solidFill>
                <a:srgbClr val="000000"/>
              </a:solidFill>
            </a:endParaRPr>
          </a:p>
          <a:p>
            <a:pPr indent="0" lvl="0" marL="0" rtl="0" algn="l">
              <a:spcBef>
                <a:spcPts val="1600"/>
              </a:spcBef>
              <a:spcAft>
                <a:spcPts val="1600"/>
              </a:spcAft>
              <a:buNone/>
            </a:pPr>
            <a:r>
              <a:rPr lang="en" sz="1200">
                <a:solidFill>
                  <a:srgbClr val="666666"/>
                </a:solidFill>
              </a:rPr>
              <a:t>The primary task of young adulthood is to form close, personal relationships. If young adults have not achieved a sense of identity, they may be unable to form meaningful attachment and experience feelings of isolation. The question answered at this stage is, “Can i give myself fully to another?”</a:t>
            </a:r>
            <a:endParaRPr sz="1200">
              <a:solidFill>
                <a:srgbClr val="666666"/>
              </a:solidFill>
            </a:endParaRPr>
          </a:p>
        </p:txBody>
      </p:sp>
      <p:pic>
        <p:nvPicPr>
          <p:cNvPr id="128" name="Google Shape;128;p22"/>
          <p:cNvPicPr preferRelativeResize="0"/>
          <p:nvPr/>
        </p:nvPicPr>
        <p:blipFill>
          <a:blip r:embed="rId3">
            <a:alphaModFix/>
          </a:blip>
          <a:stretch>
            <a:fillRect/>
          </a:stretch>
        </p:blipFill>
        <p:spPr>
          <a:xfrm>
            <a:off x="311700" y="3564825"/>
            <a:ext cx="3107350" cy="1526975"/>
          </a:xfrm>
          <a:prstGeom prst="rect">
            <a:avLst/>
          </a:prstGeom>
          <a:noFill/>
          <a:ln>
            <a:noFill/>
          </a:ln>
        </p:spPr>
      </p:pic>
      <p:pic>
        <p:nvPicPr>
          <p:cNvPr id="129" name="Google Shape;129;p22"/>
          <p:cNvPicPr preferRelativeResize="0"/>
          <p:nvPr/>
        </p:nvPicPr>
        <p:blipFill>
          <a:blip r:embed="rId4">
            <a:alphaModFix/>
          </a:blip>
          <a:stretch>
            <a:fillRect/>
          </a:stretch>
        </p:blipFill>
        <p:spPr>
          <a:xfrm>
            <a:off x="4832400" y="3205000"/>
            <a:ext cx="3889751" cy="1843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3"/>
          <p:cNvSpPr txBox="1"/>
          <p:nvPr>
            <p:ph type="title"/>
          </p:nvPr>
        </p:nvSpPr>
        <p:spPr>
          <a:xfrm>
            <a:off x="184100" y="391350"/>
            <a:ext cx="86481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Erikson’s Theory of Eight Stages of Life cont.</a:t>
            </a:r>
            <a:endParaRPr/>
          </a:p>
          <a:p>
            <a:pPr indent="0" lvl="0" marL="0" rtl="0" algn="l">
              <a:spcBef>
                <a:spcPts val="0"/>
              </a:spcBef>
              <a:spcAft>
                <a:spcPts val="0"/>
              </a:spcAft>
              <a:buNone/>
            </a:pPr>
            <a:r>
              <a:t/>
            </a:r>
            <a:endParaRPr/>
          </a:p>
        </p:txBody>
      </p:sp>
      <p:sp>
        <p:nvSpPr>
          <p:cNvPr id="135" name="Google Shape;135;p23"/>
          <p:cNvSpPr txBox="1"/>
          <p:nvPr>
            <p:ph idx="1" type="body"/>
          </p:nvPr>
        </p:nvSpPr>
        <p:spPr>
          <a:xfrm>
            <a:off x="311700" y="1017450"/>
            <a:ext cx="3999900" cy="3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000000"/>
                </a:solidFill>
              </a:rPr>
              <a:t>7. Generativity vs. Self-absorption and Stagnation (</a:t>
            </a:r>
            <a:r>
              <a:rPr lang="en" sz="1200">
                <a:solidFill>
                  <a:srgbClr val="000000"/>
                </a:solidFill>
              </a:rPr>
              <a:t>middle adulthood: ages 35 to 65 years old)-</a:t>
            </a:r>
            <a:endParaRPr sz="1200">
              <a:solidFill>
                <a:srgbClr val="000000"/>
              </a:solidFill>
            </a:endParaRPr>
          </a:p>
          <a:p>
            <a:pPr indent="0" lvl="0" marL="0" rtl="0" algn="l">
              <a:spcBef>
                <a:spcPts val="1600"/>
              </a:spcBef>
              <a:spcAft>
                <a:spcPts val="0"/>
              </a:spcAft>
              <a:buNone/>
            </a:pPr>
            <a:r>
              <a:rPr lang="en" sz="1200">
                <a:solidFill>
                  <a:srgbClr val="666666"/>
                </a:solidFill>
              </a:rPr>
              <a:t>The task of middle adulthood is to help young people. Middle aged adults should be able to see beyond their needs and accomplishments and view the needs of society. Dissatisfaction with one’s achievements may lead to self-absorption and stagnation. The question answered during this stage is, “What can I offer succeeding generations?”</a:t>
            </a:r>
            <a:endParaRPr sz="1200">
              <a:solidFill>
                <a:srgbClr val="666666"/>
              </a:solidFill>
            </a:endParaRPr>
          </a:p>
          <a:p>
            <a:pPr indent="0" lvl="0" marL="0" rtl="0" algn="l">
              <a:spcBef>
                <a:spcPts val="1600"/>
              </a:spcBef>
              <a:spcAft>
                <a:spcPts val="0"/>
              </a:spcAft>
              <a:buNone/>
            </a:pPr>
            <a:r>
              <a:rPr b="1" lang="en" sz="1200">
                <a:solidFill>
                  <a:srgbClr val="000000"/>
                </a:solidFill>
              </a:rPr>
              <a:t>8. Integrity vs. Despair</a:t>
            </a:r>
            <a:r>
              <a:rPr lang="en" sz="1200">
                <a:solidFill>
                  <a:srgbClr val="000000"/>
                </a:solidFill>
              </a:rPr>
              <a:t> (old age: age 65 and older)-</a:t>
            </a:r>
            <a:endParaRPr sz="1200">
              <a:solidFill>
                <a:srgbClr val="000000"/>
              </a:solidFill>
            </a:endParaRPr>
          </a:p>
          <a:p>
            <a:pPr indent="0" lvl="0" marL="0" rtl="0" algn="l">
              <a:spcBef>
                <a:spcPts val="1600"/>
              </a:spcBef>
              <a:spcAft>
                <a:spcPts val="0"/>
              </a:spcAft>
              <a:buNone/>
            </a:pPr>
            <a:r>
              <a:rPr lang="en" sz="1200">
                <a:solidFill>
                  <a:srgbClr val="666666"/>
                </a:solidFill>
              </a:rPr>
              <a:t>Older persons reflect on their life and feel satisfaction or disappointment. They might suffer physical and social loss as well as facing internal struggles. Meeting these challenges creates the potential for growth and wisdom. The question answered at this stage is, “Has my life been worthwhile?”</a:t>
            </a:r>
            <a:endParaRPr sz="1200">
              <a:solidFill>
                <a:srgbClr val="666666"/>
              </a:solidFill>
            </a:endParaRPr>
          </a:p>
          <a:p>
            <a:pPr indent="0" lvl="0" marL="0" rtl="0" algn="l">
              <a:spcBef>
                <a:spcPts val="1600"/>
              </a:spcBef>
              <a:spcAft>
                <a:spcPts val="1600"/>
              </a:spcAft>
              <a:buNone/>
            </a:pPr>
            <a:r>
              <a:t/>
            </a:r>
            <a:endParaRPr sz="1200">
              <a:solidFill>
                <a:srgbClr val="666666"/>
              </a:solidFill>
            </a:endParaRPr>
          </a:p>
        </p:txBody>
      </p:sp>
      <p:sp>
        <p:nvSpPr>
          <p:cNvPr id="136" name="Google Shape;136;p23"/>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37" name="Google Shape;137;p23"/>
          <p:cNvPicPr preferRelativeResize="0"/>
          <p:nvPr/>
        </p:nvPicPr>
        <p:blipFill>
          <a:blip r:embed="rId3">
            <a:alphaModFix/>
          </a:blip>
          <a:stretch>
            <a:fillRect/>
          </a:stretch>
        </p:blipFill>
        <p:spPr>
          <a:xfrm>
            <a:off x="4832400" y="1084975"/>
            <a:ext cx="3999900" cy="3551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References</a:t>
            </a:r>
            <a:endParaRPr/>
          </a:p>
        </p:txBody>
      </p:sp>
      <p:sp>
        <p:nvSpPr>
          <p:cNvPr id="143" name="Google Shape;143;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lang="en" sz="1200">
                <a:solidFill>
                  <a:srgbClr val="000000"/>
                </a:solidFill>
                <a:latin typeface="Times New Roman"/>
                <a:ea typeface="Times New Roman"/>
                <a:cs typeface="Times New Roman"/>
                <a:sym typeface="Times New Roman"/>
              </a:rPr>
              <a:t>Astle, B. J., Duggleby, W., &amp; Potter, P. A. (2019).</a:t>
            </a:r>
            <a:r>
              <a:rPr i="1" lang="en" sz="1200">
                <a:solidFill>
                  <a:srgbClr val="000000"/>
                </a:solidFill>
                <a:latin typeface="Times New Roman"/>
                <a:ea typeface="Times New Roman"/>
                <a:cs typeface="Times New Roman"/>
                <a:sym typeface="Times New Roman"/>
              </a:rPr>
              <a:t>Canadian fundamentals of nursing 6(</a:t>
            </a:r>
            <a:r>
              <a:rPr lang="en" sz="1200">
                <a:solidFill>
                  <a:srgbClr val="000000"/>
                </a:solidFill>
                <a:latin typeface="Times New Roman"/>
                <a:ea typeface="Times New Roman"/>
                <a:cs typeface="Times New Roman"/>
                <a:sym typeface="Times New Roman"/>
              </a:rPr>
              <a:t>21), 343-351. Milton, Ontario, Canada: Elsevier          Canada, a division of Reed Elsevier Canada.</a:t>
            </a:r>
            <a:endParaRPr sz="1200">
              <a:solidFill>
                <a:srgbClr val="000000"/>
              </a:solidFill>
              <a:latin typeface="Times New Roman"/>
              <a:ea typeface="Times New Roman"/>
              <a:cs typeface="Times New Roman"/>
              <a:sym typeface="Times New Roman"/>
            </a:endParaRPr>
          </a:p>
          <a:p>
            <a:pPr indent="0" lvl="0" marL="0" rtl="0" algn="l">
              <a:spcBef>
                <a:spcPts val="1200"/>
              </a:spcBef>
              <a:spcAft>
                <a:spcPts val="16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Overview</a:t>
            </a:r>
            <a:endParaRPr/>
          </a:p>
        </p:txBody>
      </p:sp>
      <p:sp>
        <p:nvSpPr>
          <p:cNvPr id="66" name="Google Shape;66;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000000"/>
                </a:solidFill>
              </a:rPr>
              <a:t>My chosen concept is the, growth and development across the lifespan. In this presentation I will discuss,</a:t>
            </a:r>
            <a:endParaRPr sz="1300">
              <a:solidFill>
                <a:srgbClr val="000000"/>
              </a:solidFill>
            </a:endParaRPr>
          </a:p>
          <a:p>
            <a:pPr indent="-311150" lvl="0" marL="457200" rtl="0" algn="l">
              <a:spcBef>
                <a:spcPts val="1600"/>
              </a:spcBef>
              <a:spcAft>
                <a:spcPts val="0"/>
              </a:spcAft>
              <a:buSzPts val="1300"/>
              <a:buChar char="●"/>
            </a:pPr>
            <a:r>
              <a:rPr lang="en" sz="1300"/>
              <a:t>My personal meaning of growth and development</a:t>
            </a:r>
            <a:endParaRPr sz="1300"/>
          </a:p>
          <a:p>
            <a:pPr indent="-311150" lvl="0" marL="457200" rtl="0" algn="l">
              <a:spcBef>
                <a:spcPts val="0"/>
              </a:spcBef>
              <a:spcAft>
                <a:spcPts val="0"/>
              </a:spcAft>
              <a:buSzPts val="1300"/>
              <a:buChar char="●"/>
            </a:pPr>
            <a:r>
              <a:rPr lang="en" sz="1300"/>
              <a:t>The difference between growth and development, although closely correlated.</a:t>
            </a:r>
            <a:endParaRPr sz="1300"/>
          </a:p>
          <a:p>
            <a:pPr indent="0" lvl="0" marL="0" rtl="0" algn="l">
              <a:spcBef>
                <a:spcPts val="1600"/>
              </a:spcBef>
              <a:spcAft>
                <a:spcPts val="0"/>
              </a:spcAft>
              <a:buNone/>
            </a:pPr>
            <a:r>
              <a:rPr lang="en" sz="1300">
                <a:solidFill>
                  <a:srgbClr val="000000"/>
                </a:solidFill>
              </a:rPr>
              <a:t>I will also discuss three different developmental theories that were discussed. These include,</a:t>
            </a:r>
            <a:endParaRPr sz="1300">
              <a:solidFill>
                <a:srgbClr val="000000"/>
              </a:solidFill>
            </a:endParaRPr>
          </a:p>
          <a:p>
            <a:pPr indent="-311150" lvl="0" marL="457200" rtl="0" algn="l">
              <a:spcBef>
                <a:spcPts val="1600"/>
              </a:spcBef>
              <a:spcAft>
                <a:spcPts val="0"/>
              </a:spcAft>
              <a:buSzPts val="1300"/>
              <a:buChar char="●"/>
            </a:pPr>
            <a:r>
              <a:rPr lang="en" sz="1300">
                <a:solidFill>
                  <a:srgbClr val="000000"/>
                </a:solidFill>
              </a:rPr>
              <a:t>Piaget’s Theory of Cognitive Development.</a:t>
            </a:r>
            <a:r>
              <a:rPr lang="en" sz="1300"/>
              <a:t> This theory addresses the development of children’s intellectual organization and how they think, reason, perceive, and make meaning of the world around them.</a:t>
            </a:r>
            <a:endParaRPr sz="1300"/>
          </a:p>
          <a:p>
            <a:pPr indent="-311150" lvl="0" marL="457200" rtl="0" algn="l">
              <a:spcBef>
                <a:spcPts val="0"/>
              </a:spcBef>
              <a:spcAft>
                <a:spcPts val="0"/>
              </a:spcAft>
              <a:buClr>
                <a:srgbClr val="000000"/>
              </a:buClr>
              <a:buSzPts val="1300"/>
              <a:buChar char="●"/>
            </a:pPr>
            <a:r>
              <a:rPr lang="en" sz="1300">
                <a:solidFill>
                  <a:srgbClr val="000000"/>
                </a:solidFill>
              </a:rPr>
              <a:t>Kohlberg’s Moral Development Theory. </a:t>
            </a:r>
            <a:r>
              <a:rPr lang="en" sz="1300">
                <a:solidFill>
                  <a:srgbClr val="434343"/>
                </a:solidFill>
              </a:rPr>
              <a:t> </a:t>
            </a:r>
            <a:r>
              <a:rPr lang="en" sz="1300">
                <a:solidFill>
                  <a:srgbClr val="666666"/>
                </a:solidFill>
              </a:rPr>
              <a:t>This theory expands on Piaget’s cognitive development theory. </a:t>
            </a:r>
            <a:r>
              <a:rPr lang="en" sz="1300">
                <a:solidFill>
                  <a:srgbClr val="666666"/>
                </a:solidFill>
                <a:highlight>
                  <a:srgbClr val="FFFFFF"/>
                </a:highlight>
              </a:rPr>
              <a:t>Kohlberg identified three levels of moral reasoning, each with 2 stages and each level progressively increasing  with complex stages of moral development.</a:t>
            </a:r>
            <a:endParaRPr sz="1300">
              <a:solidFill>
                <a:srgbClr val="666666"/>
              </a:solidFill>
              <a:highlight>
                <a:srgbClr val="FFFFFF"/>
              </a:highlight>
            </a:endParaRPr>
          </a:p>
          <a:p>
            <a:pPr indent="-311150" lvl="0" marL="457200" rtl="0" algn="l">
              <a:spcBef>
                <a:spcPts val="0"/>
              </a:spcBef>
              <a:spcAft>
                <a:spcPts val="0"/>
              </a:spcAft>
              <a:buClr>
                <a:srgbClr val="000000"/>
              </a:buClr>
              <a:buSzPts val="1300"/>
              <a:buChar char="●"/>
            </a:pPr>
            <a:r>
              <a:rPr lang="en" sz="1300">
                <a:solidFill>
                  <a:srgbClr val="000000"/>
                </a:solidFill>
                <a:highlight>
                  <a:srgbClr val="FFFFFF"/>
                </a:highlight>
              </a:rPr>
              <a:t>Erikson’s Theory of Eight Stages of Life. </a:t>
            </a:r>
            <a:r>
              <a:rPr lang="en" sz="1300">
                <a:solidFill>
                  <a:srgbClr val="666666"/>
                </a:solidFill>
                <a:highlight>
                  <a:srgbClr val="FFFFFF"/>
                </a:highlight>
              </a:rPr>
              <a:t>This theory centers on psychosocial development. It includes eight stages and Erikson believed that in order to move onto the next stage the individual must accomplish the particular task of the previous stage.</a:t>
            </a:r>
            <a:endParaRPr sz="1300">
              <a:solidFill>
                <a:srgbClr val="666666"/>
              </a:solidFill>
              <a:highlight>
                <a:srgbClr val="FFFFFF"/>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Personal Meaning of  Concept</a:t>
            </a:r>
            <a:endParaRPr/>
          </a:p>
        </p:txBody>
      </p:sp>
      <p:sp>
        <p:nvSpPr>
          <p:cNvPr id="72" name="Google Shape;72;p1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t>Growth and development are continuous throughout the lifespan. Although there are theories that identify the basic stages of growth and development, I believe it is unique to every person. Genetics, environmental factors, and life circumstances can all affect the differentiating of each individual’s development. I am also a firm believer that childhood experiences shape us into who we are as an adult. We participate in development everyday with new experiences constantly changing the way we think. I found particular interest in Erikson’s Theory of Eight Stages of Life. I got to take a look at what stage I should be at now. I found it compelling that in order to accomplish the next stage, we need to fulfill the task of the previous stage. This made me realize that I might have work to do with figuring out my identity and who I am in order to be able to form more personal fulfilling relationships with others. </a:t>
            </a:r>
            <a:endParaRPr sz="1200"/>
          </a:p>
        </p:txBody>
      </p:sp>
      <p:sp>
        <p:nvSpPr>
          <p:cNvPr id="73" name="Google Shape;73;p1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74" name="Google Shape;74;p15"/>
          <p:cNvPicPr preferRelativeResize="0"/>
          <p:nvPr/>
        </p:nvPicPr>
        <p:blipFill>
          <a:blip r:embed="rId3">
            <a:alphaModFix/>
          </a:blip>
          <a:stretch>
            <a:fillRect/>
          </a:stretch>
        </p:blipFill>
        <p:spPr>
          <a:xfrm>
            <a:off x="4832400" y="1152475"/>
            <a:ext cx="3999901" cy="3416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Growth vs. Development</a:t>
            </a:r>
            <a:endParaRPr/>
          </a:p>
        </p:txBody>
      </p:sp>
      <p:sp>
        <p:nvSpPr>
          <p:cNvPr id="80" name="Google Shape;80;p16"/>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Growth:</a:t>
            </a:r>
            <a:endParaRPr b="1">
              <a:solidFill>
                <a:srgbClr val="000000"/>
              </a:solidFill>
            </a:endParaRPr>
          </a:p>
          <a:p>
            <a:pPr indent="0" lvl="0" marL="0" rtl="0" algn="l">
              <a:spcBef>
                <a:spcPts val="1600"/>
              </a:spcBef>
              <a:spcAft>
                <a:spcPts val="0"/>
              </a:spcAft>
              <a:buNone/>
            </a:pPr>
            <a:r>
              <a:rPr lang="en"/>
              <a:t>Growth is the measurable aspect of an individual’s increase in physical measurements. This can include changes in height, weight, teeth, skeletal structures and sexual characteristics. </a:t>
            </a:r>
            <a:endParaRPr/>
          </a:p>
          <a:p>
            <a:pPr indent="0" lvl="0" marL="0" rtl="0" algn="l">
              <a:spcBef>
                <a:spcPts val="1600"/>
              </a:spcBef>
              <a:spcAft>
                <a:spcPts val="1600"/>
              </a:spcAft>
              <a:buNone/>
            </a:pPr>
            <a:r>
              <a:t/>
            </a:r>
            <a:endParaRPr/>
          </a:p>
        </p:txBody>
      </p:sp>
      <p:sp>
        <p:nvSpPr>
          <p:cNvPr id="81" name="Google Shape;81;p16"/>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Development:</a:t>
            </a:r>
            <a:endParaRPr b="1">
              <a:solidFill>
                <a:srgbClr val="000000"/>
              </a:solidFill>
            </a:endParaRPr>
          </a:p>
          <a:p>
            <a:pPr indent="0" lvl="0" marL="0" rtl="0" algn="l">
              <a:spcBef>
                <a:spcPts val="1600"/>
              </a:spcBef>
              <a:spcAft>
                <a:spcPts val="1600"/>
              </a:spcAft>
              <a:buNone/>
            </a:pPr>
            <a:r>
              <a:rPr lang="en"/>
              <a:t>Development is a progressive and continuous process of change leading to increased skill and capacity to function. It is a lifelong process categorized into, physical, cognitive and psychosocial development.</a:t>
            </a:r>
            <a:endParaRPr/>
          </a:p>
        </p:txBody>
      </p:sp>
      <p:pic>
        <p:nvPicPr>
          <p:cNvPr id="82" name="Google Shape;82;p16"/>
          <p:cNvPicPr preferRelativeResize="0"/>
          <p:nvPr/>
        </p:nvPicPr>
        <p:blipFill>
          <a:blip r:embed="rId3">
            <a:alphaModFix/>
          </a:blip>
          <a:stretch>
            <a:fillRect/>
          </a:stretch>
        </p:blipFill>
        <p:spPr>
          <a:xfrm>
            <a:off x="311700" y="2880298"/>
            <a:ext cx="3624200" cy="2038600"/>
          </a:xfrm>
          <a:prstGeom prst="rect">
            <a:avLst/>
          </a:prstGeom>
          <a:noFill/>
          <a:ln>
            <a:noFill/>
          </a:ln>
        </p:spPr>
      </p:pic>
      <p:pic>
        <p:nvPicPr>
          <p:cNvPr id="83" name="Google Shape;83;p16"/>
          <p:cNvPicPr preferRelativeResize="0"/>
          <p:nvPr/>
        </p:nvPicPr>
        <p:blipFill>
          <a:blip r:embed="rId4">
            <a:alphaModFix/>
          </a:blip>
          <a:stretch>
            <a:fillRect/>
          </a:stretch>
        </p:blipFill>
        <p:spPr>
          <a:xfrm>
            <a:off x="4832400" y="3036262"/>
            <a:ext cx="3999900" cy="188263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Piaget’s Theory of Cognitive Development</a:t>
            </a:r>
            <a:endParaRPr/>
          </a:p>
        </p:txBody>
      </p:sp>
      <p:sp>
        <p:nvSpPr>
          <p:cNvPr id="89" name="Google Shape;89;p17"/>
          <p:cNvSpPr txBox="1"/>
          <p:nvPr>
            <p:ph idx="1" type="body"/>
          </p:nvPr>
        </p:nvSpPr>
        <p:spPr>
          <a:xfrm>
            <a:off x="311700" y="1017450"/>
            <a:ext cx="8520600" cy="39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000000"/>
                </a:solidFill>
              </a:rPr>
              <a:t>Period 1: Sensorimotor (birth to 2 years old)</a:t>
            </a:r>
            <a:r>
              <a:rPr b="1" lang="en"/>
              <a:t>- </a:t>
            </a:r>
            <a:r>
              <a:rPr lang="en" sz="1200">
                <a:solidFill>
                  <a:srgbClr val="212121"/>
                </a:solidFill>
                <a:highlight>
                  <a:srgbClr val="FFFFFF"/>
                </a:highlight>
              </a:rPr>
              <a:t>Infants acquire knowledge through sensory experiences and manipulating objects. A child's entire experience at the earliest period of this stage occurs through basic reflexes, senses, and motor responses. During the second year children </a:t>
            </a:r>
            <a:r>
              <a:rPr lang="en" sz="1200">
                <a:solidFill>
                  <a:srgbClr val="212121"/>
                </a:solidFill>
                <a:highlight>
                  <a:srgbClr val="F7F9F9"/>
                </a:highlight>
              </a:rPr>
              <a:t>develop </a:t>
            </a:r>
            <a:r>
              <a:rPr lang="en" sz="1200">
                <a:solidFill>
                  <a:srgbClr val="401E47"/>
                </a:solidFill>
                <a:highlight>
                  <a:srgbClr val="F7F9F9"/>
                </a:highlight>
                <a:uFill>
                  <a:noFill/>
                </a:uFill>
                <a:hlinkClick r:id="rId3">
                  <a:extLst>
                    <a:ext uri="{A12FA001-AC4F-418D-AE19-62706E023703}">
                      <ahyp:hlinkClr val="tx"/>
                    </a:ext>
                  </a:extLst>
                </a:hlinkClick>
              </a:rPr>
              <a:t>object </a:t>
            </a:r>
            <a:r>
              <a:rPr lang="en" sz="1200">
                <a:solidFill>
                  <a:srgbClr val="401E47"/>
                </a:solidFill>
                <a:highlight>
                  <a:srgbClr val="F7F9F9"/>
                </a:highlight>
                <a:uFill>
                  <a:noFill/>
                </a:uFill>
                <a:hlinkClick r:id="rId4">
                  <a:extLst>
                    <a:ext uri="{A12FA001-AC4F-418D-AE19-62706E023703}">
                      <ahyp:hlinkClr val="tx"/>
                    </a:ext>
                  </a:extLst>
                </a:hlinkClick>
              </a:rPr>
              <a:t>permanence</a:t>
            </a:r>
            <a:r>
              <a:rPr lang="en" sz="1200">
                <a:solidFill>
                  <a:srgbClr val="212121"/>
                </a:solidFill>
                <a:highlight>
                  <a:srgbClr val="F7F9F9"/>
                </a:highlight>
                <a:latin typeface="Merriweather"/>
                <a:ea typeface="Merriweather"/>
                <a:cs typeface="Merriweather"/>
                <a:sym typeface="Merriweather"/>
              </a:rPr>
              <a:t>, </a:t>
            </a:r>
            <a:r>
              <a:rPr lang="en" sz="1200">
                <a:solidFill>
                  <a:srgbClr val="212121"/>
                </a:solidFill>
                <a:highlight>
                  <a:srgbClr val="F7F9F9"/>
                </a:highlight>
              </a:rPr>
              <a:t>understanding that objects continue to exist even when they cannot be seen.</a:t>
            </a:r>
            <a:endParaRPr sz="1200">
              <a:solidFill>
                <a:srgbClr val="212121"/>
              </a:solidFill>
              <a:highlight>
                <a:srgbClr val="F7F9F9"/>
              </a:highlight>
            </a:endParaRPr>
          </a:p>
          <a:p>
            <a:pPr indent="0" lvl="0" marL="0" rtl="0" algn="l">
              <a:spcBef>
                <a:spcPts val="1600"/>
              </a:spcBef>
              <a:spcAft>
                <a:spcPts val="0"/>
              </a:spcAft>
              <a:buNone/>
            </a:pPr>
            <a:r>
              <a:rPr b="1" lang="en" sz="1200">
                <a:solidFill>
                  <a:srgbClr val="212121"/>
                </a:solidFill>
                <a:highlight>
                  <a:srgbClr val="F7F9F9"/>
                </a:highlight>
              </a:rPr>
              <a:t>Period 2: Preoperational (2 to 7 years old)-</a:t>
            </a:r>
            <a:r>
              <a:rPr b="1" lang="en" sz="1400">
                <a:solidFill>
                  <a:srgbClr val="212121"/>
                </a:solidFill>
                <a:highlight>
                  <a:srgbClr val="F7F9F9"/>
                </a:highlight>
              </a:rPr>
              <a:t> </a:t>
            </a:r>
            <a:r>
              <a:rPr lang="en" sz="1200">
                <a:solidFill>
                  <a:srgbClr val="212121"/>
                </a:solidFill>
                <a:highlight>
                  <a:srgbClr val="F7F9F9"/>
                </a:highlight>
              </a:rPr>
              <a:t>Children learn to think with the use of symbols and mental images. </a:t>
            </a:r>
            <a:r>
              <a:rPr lang="en" sz="1200">
                <a:solidFill>
                  <a:srgbClr val="212121"/>
                </a:solidFill>
                <a:highlight>
                  <a:srgbClr val="FFFFFF"/>
                </a:highlight>
              </a:rPr>
              <a:t>Children at this stage learn through  play but still struggle with logic and taking the point of view of other people.Later, language develops and broadens possibilities for thinking about the past or future. Children are now able to communicate about events with others.</a:t>
            </a:r>
            <a:endParaRPr sz="1200">
              <a:solidFill>
                <a:srgbClr val="212121"/>
              </a:solidFill>
              <a:highlight>
                <a:srgbClr val="FFFFFF"/>
              </a:highlight>
            </a:endParaRPr>
          </a:p>
          <a:p>
            <a:pPr indent="0" lvl="0" marL="0" rtl="0" algn="l">
              <a:spcBef>
                <a:spcPts val="1600"/>
              </a:spcBef>
              <a:spcAft>
                <a:spcPts val="0"/>
              </a:spcAft>
              <a:buNone/>
            </a:pPr>
            <a:r>
              <a:rPr b="1" lang="en" sz="1200">
                <a:solidFill>
                  <a:srgbClr val="212121"/>
                </a:solidFill>
                <a:highlight>
                  <a:srgbClr val="FFFFFF"/>
                </a:highlight>
              </a:rPr>
              <a:t>Period 3: Concrete Operations (7 to 11 years old)-</a:t>
            </a:r>
            <a:r>
              <a:rPr lang="en" sz="1200">
                <a:solidFill>
                  <a:srgbClr val="212121"/>
                </a:solidFill>
                <a:highlight>
                  <a:srgbClr val="FFFFFF"/>
                </a:highlight>
              </a:rPr>
              <a:t> Children achieve the ability to perform mental operations. Children also become less egocentric and begin to think about how other people might think and feel. They begin to understand that their thoughts are unique to them and that everyone may not share their thoughts, feelings, and opinions.</a:t>
            </a:r>
            <a:endParaRPr sz="1200">
              <a:solidFill>
                <a:srgbClr val="212121"/>
              </a:solidFill>
              <a:highlight>
                <a:srgbClr val="FFFFFF"/>
              </a:highlight>
            </a:endParaRPr>
          </a:p>
          <a:p>
            <a:pPr indent="0" lvl="0" marL="0" rtl="0" algn="l">
              <a:spcBef>
                <a:spcPts val="1600"/>
              </a:spcBef>
              <a:spcAft>
                <a:spcPts val="0"/>
              </a:spcAft>
              <a:buNone/>
            </a:pPr>
            <a:r>
              <a:rPr b="1" lang="en" sz="1200">
                <a:solidFill>
                  <a:srgbClr val="212121"/>
                </a:solidFill>
                <a:highlight>
                  <a:srgbClr val="FFFFFF"/>
                </a:highlight>
              </a:rPr>
              <a:t>Period 4: Formal Operations (11 years old to adulthood)- </a:t>
            </a:r>
            <a:r>
              <a:rPr lang="en" sz="1200">
                <a:solidFill>
                  <a:srgbClr val="212121"/>
                </a:solidFill>
                <a:highlight>
                  <a:srgbClr val="FFFFFF"/>
                </a:highlight>
              </a:rPr>
              <a:t>The final stage of Piaget's theory involves an increase in logic, the ability to use deductive reasoning, and an understanding of abstract ideas. Adolescents are able to organize their thoughts in their minds and as thinking matures, the depth of understanding increases with new experiences.</a:t>
            </a:r>
            <a:endParaRPr b="1" sz="1200">
              <a:solidFill>
                <a:srgbClr val="212121"/>
              </a:solidFill>
              <a:highlight>
                <a:srgbClr val="FFFFFF"/>
              </a:highlight>
            </a:endParaRPr>
          </a:p>
          <a:p>
            <a:pPr indent="0" lvl="0" marL="0" rtl="0" algn="l">
              <a:spcBef>
                <a:spcPts val="1600"/>
              </a:spcBef>
              <a:spcAft>
                <a:spcPts val="1600"/>
              </a:spcAft>
              <a:buNone/>
            </a:pPr>
            <a:r>
              <a:t/>
            </a:r>
            <a:endParaRPr sz="1200">
              <a:solidFill>
                <a:srgbClr val="212121"/>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Kohlberg’s Moral Development Theory</a:t>
            </a:r>
            <a:endParaRPr/>
          </a:p>
        </p:txBody>
      </p:sp>
      <p:sp>
        <p:nvSpPr>
          <p:cNvPr id="95" name="Google Shape;95;p1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000000"/>
                </a:solidFill>
              </a:rPr>
              <a:t>Level 1: Preconventional Level</a:t>
            </a:r>
            <a:endParaRPr b="1" sz="1200">
              <a:solidFill>
                <a:srgbClr val="000000"/>
              </a:solidFill>
            </a:endParaRPr>
          </a:p>
          <a:p>
            <a:pPr indent="0" lvl="0" marL="0" rtl="0" algn="l">
              <a:spcBef>
                <a:spcPts val="1600"/>
              </a:spcBef>
              <a:spcAft>
                <a:spcPts val="0"/>
              </a:spcAft>
              <a:buNone/>
            </a:pPr>
            <a:r>
              <a:rPr lang="en" sz="1200">
                <a:solidFill>
                  <a:srgbClr val="434343"/>
                </a:solidFill>
              </a:rPr>
              <a:t>The person reflects on moral reasoning based on personal gain. The person’s moral reason for acting relates to the consequences that the person believes will occur.</a:t>
            </a:r>
            <a:endParaRPr sz="1200">
              <a:solidFill>
                <a:srgbClr val="434343"/>
              </a:solidFill>
            </a:endParaRPr>
          </a:p>
          <a:p>
            <a:pPr indent="0" lvl="0" marL="0" rtl="0" algn="l">
              <a:spcBef>
                <a:spcPts val="1600"/>
              </a:spcBef>
              <a:spcAft>
                <a:spcPts val="0"/>
              </a:spcAft>
              <a:buNone/>
            </a:pPr>
            <a:r>
              <a:rPr b="1" lang="en" sz="1200">
                <a:solidFill>
                  <a:srgbClr val="000000"/>
                </a:solidFill>
              </a:rPr>
              <a:t>Stage 1: Punishment and Obedience Orientation-</a:t>
            </a:r>
            <a:r>
              <a:rPr lang="en" sz="1200">
                <a:solidFill>
                  <a:srgbClr val="000000"/>
                </a:solidFill>
              </a:rPr>
              <a:t>  </a:t>
            </a:r>
            <a:r>
              <a:rPr lang="en" sz="1200">
                <a:solidFill>
                  <a:srgbClr val="434343"/>
                </a:solidFill>
              </a:rPr>
              <a:t>D</a:t>
            </a:r>
            <a:r>
              <a:rPr lang="en" sz="1200">
                <a:solidFill>
                  <a:srgbClr val="434343"/>
                </a:solidFill>
              </a:rPr>
              <a:t>uring this stage the child f</a:t>
            </a:r>
            <a:r>
              <a:rPr lang="en" sz="1200">
                <a:solidFill>
                  <a:srgbClr val="434343"/>
                </a:solidFill>
                <a:highlight>
                  <a:srgbClr val="FFFFFF"/>
                </a:highlight>
              </a:rPr>
              <a:t>ocuses on the desire to obey rules and avoid being punished. The child will do something because an authority figure tells him or her to do it.</a:t>
            </a:r>
            <a:endParaRPr sz="1200">
              <a:solidFill>
                <a:srgbClr val="434343"/>
              </a:solidFill>
              <a:highlight>
                <a:srgbClr val="FFFFFF"/>
              </a:highlight>
            </a:endParaRPr>
          </a:p>
          <a:p>
            <a:pPr indent="0" lvl="0" marL="0" rtl="0" algn="l">
              <a:spcBef>
                <a:spcPts val="1600"/>
              </a:spcBef>
              <a:spcAft>
                <a:spcPts val="1600"/>
              </a:spcAft>
              <a:buNone/>
            </a:pPr>
            <a:r>
              <a:rPr b="1" lang="en" sz="1200">
                <a:solidFill>
                  <a:srgbClr val="000000"/>
                </a:solidFill>
                <a:highlight>
                  <a:srgbClr val="FFFFFF"/>
                </a:highlight>
              </a:rPr>
              <a:t>Stage 2: Instrumental Relativist Orientation- </a:t>
            </a:r>
            <a:r>
              <a:rPr lang="en" sz="1200">
                <a:solidFill>
                  <a:srgbClr val="000000"/>
                </a:solidFill>
                <a:highlight>
                  <a:srgbClr val="FFFFFF"/>
                </a:highlight>
              </a:rPr>
              <a:t>The person begins to recognize that more than one view may be correct. The decision to do something morally correct is based on one’s own needs and occasionally the needs of others.</a:t>
            </a:r>
            <a:endParaRPr sz="1200">
              <a:solidFill>
                <a:srgbClr val="000000"/>
              </a:solidFill>
              <a:highlight>
                <a:srgbClr val="FFFFFF"/>
              </a:highlight>
            </a:endParaRPr>
          </a:p>
        </p:txBody>
      </p:sp>
      <p:sp>
        <p:nvSpPr>
          <p:cNvPr id="96" name="Google Shape;96;p18"/>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97" name="Google Shape;97;p18"/>
          <p:cNvPicPr preferRelativeResize="0"/>
          <p:nvPr/>
        </p:nvPicPr>
        <p:blipFill>
          <a:blip r:embed="rId3">
            <a:alphaModFix/>
          </a:blip>
          <a:stretch>
            <a:fillRect/>
          </a:stretch>
        </p:blipFill>
        <p:spPr>
          <a:xfrm>
            <a:off x="4832400" y="1152475"/>
            <a:ext cx="3999900" cy="341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Kohlberg’s Moral Development Theory cont.</a:t>
            </a:r>
            <a:endParaRPr/>
          </a:p>
        </p:txBody>
      </p:sp>
      <p:sp>
        <p:nvSpPr>
          <p:cNvPr id="103" name="Google Shape;103;p19"/>
          <p:cNvSpPr txBox="1"/>
          <p:nvPr>
            <p:ph idx="1" type="body"/>
          </p:nvPr>
        </p:nvSpPr>
        <p:spPr>
          <a:xfrm>
            <a:off x="311700" y="964950"/>
            <a:ext cx="3999900" cy="400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000000"/>
                </a:solidFill>
              </a:rPr>
              <a:t>Level 2: Conventional Level</a:t>
            </a:r>
            <a:endParaRPr b="1" sz="1200">
              <a:solidFill>
                <a:srgbClr val="000000"/>
              </a:solidFill>
            </a:endParaRPr>
          </a:p>
          <a:p>
            <a:pPr indent="0" lvl="0" marL="0" rtl="0" algn="l">
              <a:spcBef>
                <a:spcPts val="1600"/>
              </a:spcBef>
              <a:spcAft>
                <a:spcPts val="0"/>
              </a:spcAft>
              <a:buNone/>
            </a:pPr>
            <a:r>
              <a:rPr lang="en" sz="1200">
                <a:solidFill>
                  <a:srgbClr val="373D3F"/>
                </a:solidFill>
                <a:highlight>
                  <a:srgbClr val="FFFFFF"/>
                </a:highlight>
              </a:rPr>
              <a:t>During this level, a child’s sense of morality is tied to personal internalization of relationships and the expectations of others. Moral decision making moves from “what’s in it for me?” to “how will this affect my relationship with others?”</a:t>
            </a:r>
            <a:endParaRPr sz="1200">
              <a:solidFill>
                <a:srgbClr val="373D3F"/>
              </a:solidFill>
              <a:highlight>
                <a:srgbClr val="FFFFFF"/>
              </a:highlight>
            </a:endParaRPr>
          </a:p>
          <a:p>
            <a:pPr indent="0" lvl="0" marL="0" rtl="0" algn="l">
              <a:spcBef>
                <a:spcPts val="1600"/>
              </a:spcBef>
              <a:spcAft>
                <a:spcPts val="0"/>
              </a:spcAft>
              <a:buNone/>
            </a:pPr>
            <a:r>
              <a:rPr b="1" lang="en" sz="1200">
                <a:solidFill>
                  <a:srgbClr val="373D3F"/>
                </a:solidFill>
                <a:highlight>
                  <a:srgbClr val="FFFFFF"/>
                </a:highlight>
              </a:rPr>
              <a:t>Stage 3: Good Boy- Nice Girl Orientation:</a:t>
            </a:r>
            <a:r>
              <a:rPr lang="en" sz="1200">
                <a:solidFill>
                  <a:srgbClr val="373D3F"/>
                </a:solidFill>
                <a:highlight>
                  <a:srgbClr val="FFFFFF"/>
                </a:highlight>
              </a:rPr>
              <a:t> The individual wants to please others and win approval by “being nice.” The individual develops good motives, showing concern for others and keeping relationships based on trust, loyalty, respect, and gratitude.</a:t>
            </a:r>
            <a:endParaRPr sz="1200">
              <a:solidFill>
                <a:srgbClr val="373D3F"/>
              </a:solidFill>
              <a:highlight>
                <a:srgbClr val="FFFFFF"/>
              </a:highlight>
            </a:endParaRPr>
          </a:p>
          <a:p>
            <a:pPr indent="0" lvl="0" marL="0" rtl="0" algn="l">
              <a:spcBef>
                <a:spcPts val="1600"/>
              </a:spcBef>
              <a:spcAft>
                <a:spcPts val="1600"/>
              </a:spcAft>
              <a:buNone/>
            </a:pPr>
            <a:r>
              <a:rPr b="1" lang="en" sz="1200">
                <a:solidFill>
                  <a:srgbClr val="373D3F"/>
                </a:solidFill>
                <a:highlight>
                  <a:srgbClr val="FFFFFF"/>
                </a:highlight>
              </a:rPr>
              <a:t>Stage 4: Society-Maintaining Orientation:</a:t>
            </a:r>
            <a:r>
              <a:rPr lang="en" sz="1200">
                <a:solidFill>
                  <a:srgbClr val="373D3F"/>
                </a:solidFill>
                <a:highlight>
                  <a:srgbClr val="FFFFFF"/>
                </a:highlight>
              </a:rPr>
              <a:t> The individual blindly accepts rules because of their importance in maintaining a functioning society. Correct behaviour develops towards doing one’s duty, showing respect for authority, and maintaining the social order.</a:t>
            </a:r>
            <a:endParaRPr sz="1200">
              <a:solidFill>
                <a:srgbClr val="373D3F"/>
              </a:solidFill>
              <a:highlight>
                <a:srgbClr val="FFFFFF"/>
              </a:highlight>
            </a:endParaRPr>
          </a:p>
        </p:txBody>
      </p:sp>
      <p:sp>
        <p:nvSpPr>
          <p:cNvPr id="104" name="Google Shape;104;p19"/>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05" name="Google Shape;105;p19"/>
          <p:cNvPicPr preferRelativeResize="0"/>
          <p:nvPr/>
        </p:nvPicPr>
        <p:blipFill>
          <a:blip r:embed="rId3">
            <a:alphaModFix/>
          </a:blip>
          <a:stretch>
            <a:fillRect/>
          </a:stretch>
        </p:blipFill>
        <p:spPr>
          <a:xfrm>
            <a:off x="4832400" y="1152475"/>
            <a:ext cx="3999900" cy="341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Kohlberg’s Moral Development Theory cont.</a:t>
            </a:r>
            <a:endParaRPr/>
          </a:p>
        </p:txBody>
      </p:sp>
      <p:sp>
        <p:nvSpPr>
          <p:cNvPr id="111" name="Google Shape;111;p20"/>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200">
                <a:solidFill>
                  <a:srgbClr val="000000"/>
                </a:solidFill>
              </a:rPr>
              <a:t>Level 3: Postconventional Level</a:t>
            </a:r>
            <a:endParaRPr b="1" sz="1200">
              <a:solidFill>
                <a:srgbClr val="000000"/>
              </a:solidFill>
            </a:endParaRPr>
          </a:p>
          <a:p>
            <a:pPr indent="0" lvl="0" marL="0" rtl="0" algn="l">
              <a:spcBef>
                <a:spcPts val="1600"/>
              </a:spcBef>
              <a:spcAft>
                <a:spcPts val="0"/>
              </a:spcAft>
              <a:buNone/>
            </a:pPr>
            <a:r>
              <a:rPr lang="en" sz="1200">
                <a:solidFill>
                  <a:srgbClr val="000000"/>
                </a:solidFill>
              </a:rPr>
              <a:t>During this level, the individual finds a balance between basic human rights and obligations and societal rules and regulations. Individuals begin to define their personal morals and principles.</a:t>
            </a:r>
            <a:endParaRPr sz="1200">
              <a:solidFill>
                <a:srgbClr val="000000"/>
              </a:solidFill>
            </a:endParaRPr>
          </a:p>
          <a:p>
            <a:pPr indent="0" lvl="0" marL="0" rtl="0" algn="l">
              <a:spcBef>
                <a:spcPts val="1600"/>
              </a:spcBef>
              <a:spcAft>
                <a:spcPts val="0"/>
              </a:spcAft>
              <a:buNone/>
            </a:pPr>
            <a:r>
              <a:rPr b="1" lang="en" sz="1200">
                <a:solidFill>
                  <a:srgbClr val="000000"/>
                </a:solidFill>
              </a:rPr>
              <a:t>Stage 5: Social Contract Orientation-</a:t>
            </a:r>
            <a:r>
              <a:rPr lang="en" sz="1200">
                <a:solidFill>
                  <a:srgbClr val="000000"/>
                </a:solidFill>
              </a:rPr>
              <a:t> In this stage, the individual follows the law but recognizes the possibility of changing the law to improve society. They begin to recognize that different social groups may have different values.</a:t>
            </a:r>
            <a:endParaRPr sz="1200">
              <a:solidFill>
                <a:srgbClr val="000000"/>
              </a:solidFill>
            </a:endParaRPr>
          </a:p>
          <a:p>
            <a:pPr indent="0" lvl="0" marL="0" rtl="0" algn="l">
              <a:spcBef>
                <a:spcPts val="1600"/>
              </a:spcBef>
              <a:spcAft>
                <a:spcPts val="1600"/>
              </a:spcAft>
              <a:buNone/>
            </a:pPr>
            <a:r>
              <a:rPr b="1" lang="en" sz="1200">
                <a:solidFill>
                  <a:srgbClr val="000000"/>
                </a:solidFill>
              </a:rPr>
              <a:t>Stage 6: Universal Ethical Principle Orientation-</a:t>
            </a:r>
            <a:r>
              <a:rPr lang="en" sz="1200">
                <a:solidFill>
                  <a:srgbClr val="000000"/>
                </a:solidFill>
              </a:rPr>
              <a:t> </a:t>
            </a:r>
            <a:r>
              <a:rPr lang="en" sz="1200">
                <a:solidFill>
                  <a:srgbClr val="373D3F"/>
                </a:solidFill>
                <a:highlight>
                  <a:srgbClr val="FFFFFF"/>
                </a:highlight>
              </a:rPr>
              <a:t>Moral reasoning is based on abstract reasoning using universal ethical principles. Principles are abstract rather than concrete and focus on ideas such as equality, dignity, or respect.</a:t>
            </a:r>
            <a:endParaRPr sz="1200">
              <a:solidFill>
                <a:srgbClr val="000000"/>
              </a:solidFill>
            </a:endParaRPr>
          </a:p>
        </p:txBody>
      </p:sp>
      <p:sp>
        <p:nvSpPr>
          <p:cNvPr id="112" name="Google Shape;112;p20"/>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113" name="Google Shape;113;p20"/>
          <p:cNvPicPr preferRelativeResize="0"/>
          <p:nvPr/>
        </p:nvPicPr>
        <p:blipFill>
          <a:blip r:embed="rId3">
            <a:alphaModFix/>
          </a:blip>
          <a:stretch>
            <a:fillRect/>
          </a:stretch>
        </p:blipFill>
        <p:spPr>
          <a:xfrm>
            <a:off x="4832400" y="1188950"/>
            <a:ext cx="3999900" cy="33799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391350"/>
            <a:ext cx="8520600" cy="62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Erikson’s Theory of Eight Stages of Life</a:t>
            </a:r>
            <a:endParaRPr/>
          </a:p>
        </p:txBody>
      </p:sp>
      <p:sp>
        <p:nvSpPr>
          <p:cNvPr id="119" name="Google Shape;119;p21"/>
          <p:cNvSpPr txBox="1"/>
          <p:nvPr>
            <p:ph idx="1" type="body"/>
          </p:nvPr>
        </p:nvSpPr>
        <p:spPr>
          <a:xfrm>
            <a:off x="311700" y="1197575"/>
            <a:ext cx="3999900" cy="3371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a:pPr>
            <a:r>
              <a:rPr b="1" lang="en" sz="1200">
                <a:solidFill>
                  <a:srgbClr val="000000"/>
                </a:solidFill>
              </a:rPr>
              <a:t>Trust vs. Mistrust</a:t>
            </a:r>
            <a:r>
              <a:rPr b="1" lang="en" sz="1200"/>
              <a:t> </a:t>
            </a:r>
            <a:r>
              <a:rPr lang="en" sz="1200">
                <a:solidFill>
                  <a:srgbClr val="000000"/>
                </a:solidFill>
              </a:rPr>
              <a:t>(infancy:  birth to 1 year old)</a:t>
            </a:r>
            <a:r>
              <a:rPr b="1" lang="en" sz="1200"/>
              <a:t>-</a:t>
            </a:r>
            <a:r>
              <a:rPr lang="en" sz="1200"/>
              <a:t> </a:t>
            </a:r>
            <a:endParaRPr sz="1200"/>
          </a:p>
          <a:p>
            <a:pPr indent="0" lvl="0" marL="457200" rtl="0" algn="l">
              <a:spcBef>
                <a:spcPts val="1600"/>
              </a:spcBef>
              <a:spcAft>
                <a:spcPts val="0"/>
              </a:spcAft>
              <a:buNone/>
            </a:pPr>
            <a:r>
              <a:rPr lang="en" sz="1200"/>
              <a:t>The infant learns to trust others. The key to this stage is consistent caregiving. The question answered at this stage is, “Can I trust the world?”</a:t>
            </a:r>
            <a:endParaRPr sz="1200"/>
          </a:p>
          <a:p>
            <a:pPr indent="-304800" lvl="0" marL="457200" rtl="0" algn="l">
              <a:spcBef>
                <a:spcPts val="1600"/>
              </a:spcBef>
              <a:spcAft>
                <a:spcPts val="0"/>
              </a:spcAft>
              <a:buSzPts val="1200"/>
              <a:buAutoNum type="arabicPeriod"/>
            </a:pPr>
            <a:r>
              <a:rPr b="1" lang="en" sz="1200">
                <a:solidFill>
                  <a:srgbClr val="000000"/>
                </a:solidFill>
              </a:rPr>
              <a:t>Autonomy vs. Sense of Shame and Doubt</a:t>
            </a:r>
            <a:r>
              <a:rPr b="1" lang="en" sz="1200"/>
              <a:t> </a:t>
            </a:r>
            <a:r>
              <a:rPr lang="en" sz="1200">
                <a:solidFill>
                  <a:srgbClr val="000000"/>
                </a:solidFill>
              </a:rPr>
              <a:t>(toddler years: 1 year old to 3 years)</a:t>
            </a:r>
            <a:r>
              <a:rPr b="1" lang="en" sz="1200"/>
              <a:t>-</a:t>
            </a:r>
            <a:r>
              <a:rPr lang="en" sz="1200"/>
              <a:t> </a:t>
            </a:r>
            <a:endParaRPr sz="1200"/>
          </a:p>
          <a:p>
            <a:pPr indent="0" lvl="0" marL="457200" rtl="0" algn="l">
              <a:spcBef>
                <a:spcPts val="1600"/>
              </a:spcBef>
              <a:spcAft>
                <a:spcPts val="0"/>
              </a:spcAft>
              <a:buNone/>
            </a:pPr>
            <a:r>
              <a:rPr lang="en" sz="1200">
                <a:solidFill>
                  <a:srgbClr val="666666"/>
                </a:solidFill>
              </a:rPr>
              <a:t>The toddler learns to be independent and develops self confidence. Not learning independence creates feelings of shame and self doubt. Independence can be accomplished through activities including, walking, feeding, and toileting. The question answered at this stage is, “Can I control my own behaviour?”</a:t>
            </a:r>
            <a:endParaRPr sz="1200">
              <a:solidFill>
                <a:srgbClr val="666666"/>
              </a:solidFill>
            </a:endParaRPr>
          </a:p>
          <a:p>
            <a:pPr indent="0" lvl="0" marL="457200" rtl="0" algn="l">
              <a:spcBef>
                <a:spcPts val="1600"/>
              </a:spcBef>
              <a:spcAft>
                <a:spcPts val="1600"/>
              </a:spcAft>
              <a:buNone/>
            </a:pPr>
            <a:r>
              <a:t/>
            </a:r>
            <a:endParaRPr sz="1200">
              <a:solidFill>
                <a:srgbClr val="666666"/>
              </a:solidFill>
            </a:endParaRPr>
          </a:p>
        </p:txBody>
      </p:sp>
      <p:sp>
        <p:nvSpPr>
          <p:cNvPr id="120" name="Google Shape;120;p21"/>
          <p:cNvSpPr txBox="1"/>
          <p:nvPr>
            <p:ph idx="2" type="body"/>
          </p:nvPr>
        </p:nvSpPr>
        <p:spPr>
          <a:xfrm>
            <a:off x="4832400" y="1017450"/>
            <a:ext cx="3999900" cy="355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t>3</a:t>
            </a:r>
            <a:r>
              <a:rPr lang="en"/>
              <a:t>.  </a:t>
            </a:r>
            <a:r>
              <a:rPr b="1" lang="en" sz="1200">
                <a:solidFill>
                  <a:srgbClr val="000000"/>
                </a:solidFill>
              </a:rPr>
              <a:t>Initiative vs. Guilt </a:t>
            </a:r>
            <a:r>
              <a:rPr lang="en" sz="1200">
                <a:solidFill>
                  <a:srgbClr val="000000"/>
                </a:solidFill>
              </a:rPr>
              <a:t>(preschool years: 3 year old to 6 years)-</a:t>
            </a:r>
            <a:r>
              <a:rPr lang="en" sz="1200">
                <a:solidFill>
                  <a:srgbClr val="666666"/>
                </a:solidFill>
              </a:rPr>
              <a:t>  </a:t>
            </a:r>
            <a:endParaRPr sz="1200">
              <a:solidFill>
                <a:srgbClr val="666666"/>
              </a:solidFill>
            </a:endParaRPr>
          </a:p>
          <a:p>
            <a:pPr indent="0" lvl="0" marL="0" rtl="0" algn="l">
              <a:spcBef>
                <a:spcPts val="1600"/>
              </a:spcBef>
              <a:spcAft>
                <a:spcPts val="0"/>
              </a:spcAft>
              <a:buNone/>
            </a:pPr>
            <a:r>
              <a:rPr lang="en" sz="1200">
                <a:solidFill>
                  <a:srgbClr val="666666"/>
                </a:solidFill>
              </a:rPr>
              <a:t>The child learns to initiate his or her activities. Accomplishing this task teaches the child to seek challenges later in life. Conflicts can arise between the child’s desire to explore and the limits placed on his or her behaviour which can lead to frustration or guilt. The question answered at this stage is, “Can I become independent of my parents and explore my limits?”</a:t>
            </a:r>
            <a:endParaRPr sz="1200">
              <a:solidFill>
                <a:srgbClr val="666666"/>
              </a:solidFill>
            </a:endParaRPr>
          </a:p>
          <a:p>
            <a:pPr indent="0" lvl="0" marL="0" rtl="0" algn="l">
              <a:spcBef>
                <a:spcPts val="1600"/>
              </a:spcBef>
              <a:spcAft>
                <a:spcPts val="0"/>
              </a:spcAft>
              <a:buNone/>
            </a:pPr>
            <a:r>
              <a:rPr b="1" lang="en" sz="1200">
                <a:solidFill>
                  <a:srgbClr val="666666"/>
                </a:solidFill>
              </a:rPr>
              <a:t>4. </a:t>
            </a:r>
            <a:r>
              <a:rPr b="1" lang="en" sz="1200">
                <a:solidFill>
                  <a:srgbClr val="000000"/>
                </a:solidFill>
              </a:rPr>
              <a:t>Industry vs. Inferiority</a:t>
            </a:r>
            <a:r>
              <a:rPr lang="en" sz="1200">
                <a:solidFill>
                  <a:srgbClr val="666666"/>
                </a:solidFill>
              </a:rPr>
              <a:t> </a:t>
            </a:r>
            <a:r>
              <a:rPr lang="en" sz="1200">
                <a:solidFill>
                  <a:srgbClr val="000000"/>
                </a:solidFill>
              </a:rPr>
              <a:t>(middle childhood: ages 6 to 11 years old)-</a:t>
            </a:r>
            <a:endParaRPr sz="1200">
              <a:solidFill>
                <a:srgbClr val="000000"/>
              </a:solidFill>
            </a:endParaRPr>
          </a:p>
          <a:p>
            <a:pPr indent="0" lvl="0" marL="0" rtl="0" algn="l">
              <a:spcBef>
                <a:spcPts val="1600"/>
              </a:spcBef>
              <a:spcAft>
                <a:spcPts val="1600"/>
              </a:spcAft>
              <a:buNone/>
            </a:pPr>
            <a:r>
              <a:rPr lang="en" sz="1200">
                <a:solidFill>
                  <a:srgbClr val="666666"/>
                </a:solidFill>
              </a:rPr>
              <a:t>The child develops a sense of competence in physical, cognitive, and social areas. Not learning this skill can lead to feelings of inferiority. The question answered at this stage is,”Can I master the skills necessary to survive and adapt?”</a:t>
            </a:r>
            <a:endParaRPr sz="1200">
              <a:solidFill>
                <a:srgbClr val="666666"/>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